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34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DB3673-68E2-6647-D1F8-1D2F07D809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9709E16-FAB7-94B1-4B88-226F1016BD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D1291A-CA7D-A9BA-6F32-2D836B3FE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2E80-046F-4C93-B21F-AB4D22E1DFA4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DDE312-3DD7-B859-1A2B-DC6BD51AE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AE1656-CB37-F8B6-25D4-A91A7743B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86F9-D621-437C-A114-2DA539191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682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B09429-AA90-7F7E-2FE1-B533A2845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35CF665-60C4-5D7B-73FB-61BDBA14F8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C5596D-6627-7BCB-292E-3EB1C0EDD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2E80-046F-4C93-B21F-AB4D22E1DFA4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5174DE-1AEA-9FD7-6BF0-F8D96668B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7248E7-99BB-13F1-2CD3-BD6511114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86F9-D621-437C-A114-2DA539191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86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A703E29-45BA-3500-0D9D-1060CDED7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40CED4B-DBF8-108C-BE7A-13375BE0CB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E49F26-2CC4-204F-D444-B03FBB64F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2E80-046F-4C93-B21F-AB4D22E1DFA4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6BF329-4D00-9552-A0FB-5B7D4EDAE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B846E0-825B-94B0-ED14-C63F7C63E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86F9-D621-437C-A114-2DA539191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612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9DCB2F-2760-BB38-35A4-A2BE58C8E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9DCC7C-5CE8-1459-564B-274CC3CCE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885B7D-DD34-AB1C-78B7-57EB0DF55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2E80-046F-4C93-B21F-AB4D22E1DFA4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FF3A91-91CF-ABF9-60B6-AA38EA007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56DB4B-FF2F-B43D-09C7-D5DB7DDC1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86F9-D621-437C-A114-2DA539191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944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ED72E5-A621-F4D6-6845-CB7EF1923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6536663-8B49-6511-A86A-E940E55D3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B1C727-DFED-5092-6DCC-31FE8E92E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2E80-046F-4C93-B21F-AB4D22E1DFA4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BD6213-963E-9008-315E-AD2BBB87C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1C2409-3A6C-50C7-FA31-089314D5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86F9-D621-437C-A114-2DA539191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564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739C5E-11A7-D624-3512-251544D20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7BCEC0-5FE9-C24F-7F64-E5951D0BE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0C424DD-3EAC-C2B5-0B48-FEF8DE2EE7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72B95DF-BA8E-A173-F78B-8C0B57EB1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2E80-046F-4C93-B21F-AB4D22E1DFA4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6AA2B00-AA08-9D87-A067-AF2D3E62C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6EBE81-544F-09E0-E203-EE4CB52B2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86F9-D621-437C-A114-2DA539191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87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845846-A364-7ED6-4436-BACB87756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107EE2-B7BF-2C4C-F405-E8EE7796D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15BBD32-89AF-4858-1BE0-9F7923879A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313F7DB-AEF6-3148-5AE0-ECCB50037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758B65E-2F23-DB48-6F27-4912464421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D73902-A6C3-06F2-2C2A-E13D99E6D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2E80-046F-4C93-B21F-AB4D22E1DFA4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F7C5E49-69D9-1F1F-D094-E81667B7D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61F04A6-D1CA-E255-4BE3-D7E9C7E4D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86F9-D621-437C-A114-2DA539191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00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DD723D-287C-5192-B934-20397BA09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BBD7B0A-DBC4-B055-6B34-46050F999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2E80-046F-4C93-B21F-AB4D22E1DFA4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AB7D1B7-CD37-319E-A676-C732EA173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2BCA747-8983-738C-2D96-37AFEC81A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86F9-D621-437C-A114-2DA539191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307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C70688D-6CEB-0779-7F72-6ACE2BA00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2E80-046F-4C93-B21F-AB4D22E1DFA4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AAE78F4-E809-CBA5-0085-5E9AFC7DE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B4DA2B5-B653-29F7-2466-B90E1FFF3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86F9-D621-437C-A114-2DA539191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46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965653-F2EB-4572-6F0C-6E688BAE9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B73BB4-37EB-34CC-9CFD-E0DFB04B2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397B016-0176-CC4B-A249-D231C0AC0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78B751-0027-8895-611C-B42DC5379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2E80-046F-4C93-B21F-AB4D22E1DFA4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5EBCC32-ABAD-67C1-FCEC-3CE4A49B3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5431FA-CF46-2A3E-B13C-C10C7526D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86F9-D621-437C-A114-2DA539191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424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8410BF-6959-78D0-1023-8C9118321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09CAF2D-80EC-DAB2-38D4-A5C89180FE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442FFA5-5077-E6CB-2E1D-851AAB7B8B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1FAC11A-A9D1-0374-5B05-07CC4AE94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2E80-046F-4C93-B21F-AB4D22E1DFA4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54E044-7DDA-FA1A-3BDD-90B6FF393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5C3C9EC-ACC6-884C-189A-49464952F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86F9-D621-437C-A114-2DA539191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708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C2F6AA-ADBE-4409-CB7B-2BE8BD8E9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541716C-8531-8836-0589-77786E6190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EB2E7F-7B8A-CB9E-3D2B-29C5653ED0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42E80-046F-4C93-B21F-AB4D22E1DFA4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D6B11C-F055-F4D5-EB18-BFDB21E65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1A3254-BD7A-3ED7-1B19-6D6FC8290D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586F9-D621-437C-A114-2DA539191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07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9865747-2478-2C9A-B955-D4C215B3E7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990600"/>
            <a:ext cx="5867400" cy="5867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F128166-BF7B-3837-0795-EA61BF8629D4}"/>
              </a:ext>
            </a:extLst>
          </p:cNvPr>
          <p:cNvSpPr txBox="1"/>
          <p:nvPr/>
        </p:nvSpPr>
        <p:spPr>
          <a:xfrm>
            <a:off x="2618687" y="-6152"/>
            <a:ext cx="81235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800" dirty="0">
                <a:latin typeface="Monotype Corsiva" panose="03010101010201010101" pitchFamily="66" charset="0"/>
              </a:rPr>
              <a:t>Дерево идей и инициатив</a:t>
            </a:r>
            <a:endParaRPr lang="ru-RU" sz="4800" dirty="0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3C5F2F18-4EBC-1BA8-FDA3-465EDA95106D}"/>
              </a:ext>
            </a:extLst>
          </p:cNvPr>
          <p:cNvSpPr/>
          <p:nvPr/>
        </p:nvSpPr>
        <p:spPr>
          <a:xfrm>
            <a:off x="4279375" y="726226"/>
            <a:ext cx="4402317" cy="123412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0" i="0" dirty="0">
                <a:solidFill>
                  <a:srgbClr val="242424"/>
                </a:solidFill>
                <a:effectLst/>
                <a:latin typeface="Inter"/>
              </a:rPr>
              <a:t>«Молодость – время выбора. Наши инициативы здесь и сейчас» </a:t>
            </a:r>
            <a:endParaRPr lang="ru-RU" dirty="0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01F19CEA-665C-8220-1201-AF95449C80F1}"/>
              </a:ext>
            </a:extLst>
          </p:cNvPr>
          <p:cNvSpPr/>
          <p:nvPr/>
        </p:nvSpPr>
        <p:spPr>
          <a:xfrm>
            <a:off x="2288749" y="3063711"/>
            <a:ext cx="2818614" cy="155542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0" dirty="0">
                <a:solidFill>
                  <a:schemeClr val="tx1"/>
                </a:solidFill>
                <a:effectLst/>
                <a:latin typeface="Inter"/>
              </a:rPr>
              <a:t>Экологическая акция по сбору макулатуры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64124F75-4258-2E13-A41F-CE1DACC39A0E}"/>
              </a:ext>
            </a:extLst>
          </p:cNvPr>
          <p:cNvSpPr/>
          <p:nvPr/>
        </p:nvSpPr>
        <p:spPr>
          <a:xfrm>
            <a:off x="8694261" y="3854643"/>
            <a:ext cx="2818614" cy="163555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Inter"/>
              </a:rPr>
              <a:t>У</a:t>
            </a:r>
            <a:r>
              <a:rPr lang="ru-RU" b="0" i="0" dirty="0">
                <a:solidFill>
                  <a:schemeClr val="tx1"/>
                </a:solidFill>
                <a:effectLst/>
                <a:latin typeface="Inter"/>
              </a:rPr>
              <a:t>ченическое самоуправление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Овал 1">
            <a:extLst>
              <a:ext uri="{FF2B5EF4-FFF2-40B4-BE49-F238E27FC236}">
                <a16:creationId xmlns:a16="http://schemas.microsoft.com/office/drawing/2014/main" id="{41DAAE01-0122-9B85-D478-2942B832EB4D}"/>
              </a:ext>
            </a:extLst>
          </p:cNvPr>
          <p:cNvSpPr/>
          <p:nvPr/>
        </p:nvSpPr>
        <p:spPr>
          <a:xfrm>
            <a:off x="782425" y="5901179"/>
            <a:ext cx="1611983" cy="79106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Сентябрь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81BFBC2-D7F3-516C-FA41-E34A92B164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98" y="447979"/>
            <a:ext cx="1642564" cy="1629528"/>
          </a:xfrm>
          <a:prstGeom prst="rect">
            <a:avLst/>
          </a:prstGeom>
        </p:spPr>
      </p:pic>
      <p:sp>
        <p:nvSpPr>
          <p:cNvPr id="11" name="Овал 10">
            <a:extLst>
              <a:ext uri="{FF2B5EF4-FFF2-40B4-BE49-F238E27FC236}">
                <a16:creationId xmlns:a16="http://schemas.microsoft.com/office/drawing/2014/main" id="{300CDDD2-F12B-6428-C8A3-2ECC99DF5D64}"/>
              </a:ext>
            </a:extLst>
          </p:cNvPr>
          <p:cNvSpPr/>
          <p:nvPr/>
        </p:nvSpPr>
        <p:spPr>
          <a:xfrm>
            <a:off x="8382339" y="2077507"/>
            <a:ext cx="2285322" cy="105371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Наши </a:t>
            </a:r>
          </a:p>
          <a:p>
            <a:pPr algn="ctr"/>
            <a:r>
              <a:rPr lang="ru-RU" b="1" dirty="0"/>
              <a:t>инициативы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4744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F5CF2FC-4BAE-CC10-4040-46315DF611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97" y="165655"/>
            <a:ext cx="1406894" cy="139572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9E0775E-0A0C-DBB3-A01F-F93FF8E0A6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528" y="613528"/>
            <a:ext cx="6244472" cy="624447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3984E53-3735-B328-02EB-CBE71CDD7043}"/>
              </a:ext>
            </a:extLst>
          </p:cNvPr>
          <p:cNvSpPr txBox="1"/>
          <p:nvPr/>
        </p:nvSpPr>
        <p:spPr>
          <a:xfrm>
            <a:off x="3754225" y="79284"/>
            <a:ext cx="60944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800" dirty="0">
                <a:latin typeface="Monotype Corsiva" panose="03010101010201010101" pitchFamily="66" charset="0"/>
              </a:rPr>
              <a:t>Дерево идей и инициатив</a:t>
            </a:r>
            <a:endParaRPr lang="ru-RU" sz="4800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9F6BDF23-F0A6-A5A4-6D3F-F49D9FEA55D0}"/>
              </a:ext>
            </a:extLst>
          </p:cNvPr>
          <p:cNvSpPr/>
          <p:nvPr/>
        </p:nvSpPr>
        <p:spPr>
          <a:xfrm>
            <a:off x="1404594" y="5769204"/>
            <a:ext cx="1706251" cy="92314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Октябрь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E9546B6D-10E7-0B54-86A3-067043B2778A}"/>
              </a:ext>
            </a:extLst>
          </p:cNvPr>
          <p:cNvSpPr/>
          <p:nvPr/>
        </p:nvSpPr>
        <p:spPr>
          <a:xfrm>
            <a:off x="3754225" y="763735"/>
            <a:ext cx="5627802" cy="136157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0" i="0">
                <a:solidFill>
                  <a:srgbClr val="252525"/>
                </a:solidFill>
                <a:effectLst/>
                <a:latin typeface="Roboto" panose="020F0502020204030204" pitchFamily="2" charset="0"/>
              </a:rPr>
              <a:t>«Молодость – время выбора. Молодежь – за милосердие» (о волонтерской деятельности; волонтерских отрядах)</a:t>
            </a:r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5D6A5903-BF5E-8ABE-474D-351CB6CD7D0D}"/>
              </a:ext>
            </a:extLst>
          </p:cNvPr>
          <p:cNvSpPr/>
          <p:nvPr/>
        </p:nvSpPr>
        <p:spPr>
          <a:xfrm>
            <a:off x="7824247" y="4760536"/>
            <a:ext cx="2762054" cy="118777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Волонтерский отряд «Доброе сердце»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623BABF7-A3BE-2695-EEAB-562F6FF11112}"/>
              </a:ext>
            </a:extLst>
          </p:cNvPr>
          <p:cNvSpPr/>
          <p:nvPr/>
        </p:nvSpPr>
        <p:spPr>
          <a:xfrm>
            <a:off x="1715029" y="3954415"/>
            <a:ext cx="2791632" cy="105371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Молодежь за милосердие</a:t>
            </a:r>
            <a:endParaRPr lang="ru-RU" dirty="0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7B1A67C2-8864-7DC7-19FE-92587AF919EC}"/>
              </a:ext>
            </a:extLst>
          </p:cNvPr>
          <p:cNvSpPr/>
          <p:nvPr/>
        </p:nvSpPr>
        <p:spPr>
          <a:xfrm>
            <a:off x="8427563" y="2564091"/>
            <a:ext cx="2426617" cy="108876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Акция ко Дню пожилого человека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EB6686F8-6F16-C775-7543-DCEEF5FF44B8}"/>
              </a:ext>
            </a:extLst>
          </p:cNvPr>
          <p:cNvSpPr/>
          <p:nvPr/>
        </p:nvSpPr>
        <p:spPr>
          <a:xfrm>
            <a:off x="2828041" y="2173646"/>
            <a:ext cx="2426617" cy="125320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Акция ко Дню матери</a:t>
            </a:r>
          </a:p>
        </p:txBody>
      </p:sp>
    </p:spTree>
    <p:extLst>
      <p:ext uri="{BB962C8B-B14F-4D97-AF65-F5344CB8AC3E}">
        <p14:creationId xmlns:p14="http://schemas.microsoft.com/office/powerpoint/2010/main" val="1597742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CA2465B-0F0C-36DA-9D0F-442154ABA4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72" y="382995"/>
            <a:ext cx="1472882" cy="146119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8DE51A-6661-6180-96D1-742EBB789A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0570" y="763570"/>
            <a:ext cx="6094429" cy="60944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23E35A0-A1A9-3862-1750-020458038B51}"/>
              </a:ext>
            </a:extLst>
          </p:cNvPr>
          <p:cNvSpPr txBox="1"/>
          <p:nvPr/>
        </p:nvSpPr>
        <p:spPr>
          <a:xfrm>
            <a:off x="3430571" y="230113"/>
            <a:ext cx="60944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800" dirty="0">
                <a:latin typeface="Monotype Corsiva" panose="03010101010201010101" pitchFamily="66" charset="0"/>
              </a:rPr>
              <a:t>Дерево идей и инициатив</a:t>
            </a:r>
            <a:endParaRPr lang="ru-RU" sz="4800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2EF9FFF7-552A-72E5-391F-5606E4578EBD}"/>
              </a:ext>
            </a:extLst>
          </p:cNvPr>
          <p:cNvSpPr/>
          <p:nvPr/>
        </p:nvSpPr>
        <p:spPr>
          <a:xfrm>
            <a:off x="1849954" y="5679649"/>
            <a:ext cx="1901914" cy="82955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Ноябрь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5D5D5645-85B4-4DF5-41DE-C5A28229A691}"/>
              </a:ext>
            </a:extLst>
          </p:cNvPr>
          <p:cNvSpPr/>
          <p:nvPr/>
        </p:nvSpPr>
        <p:spPr>
          <a:xfrm>
            <a:off x="4100660" y="935305"/>
            <a:ext cx="4703975" cy="131852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0" i="0">
                <a:solidFill>
                  <a:srgbClr val="252525"/>
                </a:solidFill>
                <a:effectLst/>
                <a:latin typeface="Roboto" panose="02000000000000000000" pitchFamily="2" charset="0"/>
              </a:rPr>
              <a:t>«Молодость – время выбора. Что может БРСМ?» </a:t>
            </a:r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B21624BD-103E-D3C4-7651-3DEB19D9B0C2}"/>
              </a:ext>
            </a:extLst>
          </p:cNvPr>
          <p:cNvSpPr/>
          <p:nvPr/>
        </p:nvSpPr>
        <p:spPr>
          <a:xfrm>
            <a:off x="2164574" y="2386804"/>
            <a:ext cx="3110846" cy="114064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Патруль проверки светоотражающих элементов на одежду учащихся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F3E4E6C5-4565-A067-FEF0-B11D00C9C2DB}"/>
              </a:ext>
            </a:extLst>
          </p:cNvPr>
          <p:cNvSpPr/>
          <p:nvPr/>
        </p:nvSpPr>
        <p:spPr>
          <a:xfrm>
            <a:off x="7919301" y="2204800"/>
            <a:ext cx="3110846" cy="103336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Патруль проверки делового стиля одежды учащихся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135729EC-3E6E-124B-DF84-D17EA2DC01DB}"/>
              </a:ext>
            </a:extLst>
          </p:cNvPr>
          <p:cNvSpPr/>
          <p:nvPr/>
        </p:nvSpPr>
        <p:spPr>
          <a:xfrm>
            <a:off x="2450576" y="4341044"/>
            <a:ext cx="2300140" cy="98981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Стройбригады</a:t>
            </a:r>
            <a:endParaRPr lang="ru-RU" dirty="0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47095626-1035-B3F2-7464-57CB1B6A585A}"/>
              </a:ext>
            </a:extLst>
          </p:cNvPr>
          <p:cNvSpPr/>
          <p:nvPr/>
        </p:nvSpPr>
        <p:spPr>
          <a:xfrm>
            <a:off x="8371002" y="4760536"/>
            <a:ext cx="2554664" cy="116215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Пропаганда ЗОЖ</a:t>
            </a:r>
          </a:p>
        </p:txBody>
      </p:sp>
      <p:sp>
        <p:nvSpPr>
          <p:cNvPr id="41" name="Овал 40">
            <a:extLst>
              <a:ext uri="{FF2B5EF4-FFF2-40B4-BE49-F238E27FC236}">
                <a16:creationId xmlns:a16="http://schemas.microsoft.com/office/drawing/2014/main" id="{298C3A10-FE10-4CC7-9B72-4DA194E972B4}"/>
              </a:ext>
            </a:extLst>
          </p:cNvPr>
          <p:cNvSpPr/>
          <p:nvPr/>
        </p:nvSpPr>
        <p:spPr>
          <a:xfrm>
            <a:off x="8640344" y="3536890"/>
            <a:ext cx="2285322" cy="105371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Мы - БРСМ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1274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A28173F-7257-C26C-9778-6268D4BFE7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86" y="467463"/>
            <a:ext cx="1425748" cy="141443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5C1A051-015F-F4BB-231F-E736078A2C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0571" y="763571"/>
            <a:ext cx="6094428" cy="609442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02FEBF4-D112-DBD4-AAA4-E1C0F1FB5329}"/>
              </a:ext>
            </a:extLst>
          </p:cNvPr>
          <p:cNvSpPr txBox="1"/>
          <p:nvPr/>
        </p:nvSpPr>
        <p:spPr>
          <a:xfrm>
            <a:off x="3339446" y="98131"/>
            <a:ext cx="60944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800" dirty="0">
                <a:latin typeface="Monotype Corsiva" panose="03010101010201010101" pitchFamily="66" charset="0"/>
              </a:rPr>
              <a:t>Дерево идей и инициатив</a:t>
            </a:r>
            <a:endParaRPr lang="ru-RU" sz="4800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606A8474-6DC5-DC74-AD95-F7805F4DA0E6}"/>
              </a:ext>
            </a:extLst>
          </p:cNvPr>
          <p:cNvSpPr/>
          <p:nvPr/>
        </p:nvSpPr>
        <p:spPr>
          <a:xfrm>
            <a:off x="1014952" y="5608948"/>
            <a:ext cx="2111604" cy="78158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Декабрь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1EB67ADA-BC89-3FA3-C405-3A18EEC88DF4}"/>
              </a:ext>
            </a:extLst>
          </p:cNvPr>
          <p:cNvSpPr/>
          <p:nvPr/>
        </p:nvSpPr>
        <p:spPr>
          <a:xfrm>
            <a:off x="4427455" y="763571"/>
            <a:ext cx="4100660" cy="132918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0" i="0">
                <a:solidFill>
                  <a:srgbClr val="252525"/>
                </a:solidFill>
                <a:effectLst/>
                <a:latin typeface="Roboto" panose="02000000000000000000" pitchFamily="2" charset="0"/>
              </a:rPr>
              <a:t>«Молодость – время выбора. Профессиональное самоопределение»</a:t>
            </a:r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DC00E534-7829-64A6-9341-233911A69084}"/>
              </a:ext>
            </a:extLst>
          </p:cNvPr>
          <p:cNvSpPr/>
          <p:nvPr/>
        </p:nvSpPr>
        <p:spPr>
          <a:xfrm>
            <a:off x="2352774" y="4221771"/>
            <a:ext cx="2586872" cy="132918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Экскурсии на предприятия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6400B686-E4CA-B672-5513-78DBF9F7A94B}"/>
              </a:ext>
            </a:extLst>
          </p:cNvPr>
          <p:cNvSpPr/>
          <p:nvPr/>
        </p:nvSpPr>
        <p:spPr>
          <a:xfrm>
            <a:off x="7902747" y="1982572"/>
            <a:ext cx="2549221" cy="132918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Посещение дней открытых дверей в </a:t>
            </a:r>
            <a:r>
              <a:rPr lang="ru-RU" dirty="0" err="1"/>
              <a:t>ССУЗов</a:t>
            </a:r>
            <a:r>
              <a:rPr lang="ru-RU" dirty="0"/>
              <a:t>, ВУЗов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9A151B52-E840-37CB-5162-7086C7DAE6A6}"/>
              </a:ext>
            </a:extLst>
          </p:cNvPr>
          <p:cNvSpPr/>
          <p:nvPr/>
        </p:nvSpPr>
        <p:spPr>
          <a:xfrm>
            <a:off x="2352774" y="2469823"/>
            <a:ext cx="2756554" cy="109350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Посещение уроков и внеклассных мероприятий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80E51C35-B45B-7088-8816-0E6A1B291CCF}"/>
              </a:ext>
            </a:extLst>
          </p:cNvPr>
          <p:cNvSpPr/>
          <p:nvPr/>
        </p:nvSpPr>
        <p:spPr>
          <a:xfrm>
            <a:off x="8528115" y="4108650"/>
            <a:ext cx="2331563" cy="125520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Участие в проведении мероприятий </a:t>
            </a:r>
          </a:p>
        </p:txBody>
      </p:sp>
      <p:sp>
        <p:nvSpPr>
          <p:cNvPr id="42" name="Овал 41">
            <a:extLst>
              <a:ext uri="{FF2B5EF4-FFF2-40B4-BE49-F238E27FC236}">
                <a16:creationId xmlns:a16="http://schemas.microsoft.com/office/drawing/2014/main" id="{C294EDDD-06CC-A677-73C1-7F8FAD774AFB}"/>
              </a:ext>
            </a:extLst>
          </p:cNvPr>
          <p:cNvSpPr/>
          <p:nvPr/>
        </p:nvSpPr>
        <p:spPr>
          <a:xfrm>
            <a:off x="5436757" y="4804395"/>
            <a:ext cx="2285322" cy="105371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Выбор профессии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1767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7F7EE47-DDA8-C1A1-2139-1FDD957D82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51" y="336310"/>
            <a:ext cx="1529442" cy="151730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653068A-F321-D4B9-4474-03D9594780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0572" y="763572"/>
            <a:ext cx="6094428" cy="609442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1AA309A-09DA-F0F3-1202-E9E444F317E2}"/>
              </a:ext>
            </a:extLst>
          </p:cNvPr>
          <p:cNvSpPr txBox="1"/>
          <p:nvPr/>
        </p:nvSpPr>
        <p:spPr>
          <a:xfrm>
            <a:off x="3320592" y="0"/>
            <a:ext cx="60944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800" dirty="0">
                <a:latin typeface="Monotype Corsiva" panose="03010101010201010101" pitchFamily="66" charset="0"/>
              </a:rPr>
              <a:t>Дерево идей и инициатив</a:t>
            </a:r>
            <a:endParaRPr lang="ru-RU" sz="4800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D1D95AAF-FF0D-5202-B8AF-F4E9CBC87B79}"/>
              </a:ext>
            </a:extLst>
          </p:cNvPr>
          <p:cNvSpPr/>
          <p:nvPr/>
        </p:nvSpPr>
        <p:spPr>
          <a:xfrm>
            <a:off x="4204356" y="763572"/>
            <a:ext cx="4798242" cy="133860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0" i="0">
                <a:solidFill>
                  <a:srgbClr val="252525"/>
                </a:solidFill>
                <a:effectLst/>
                <a:latin typeface="Roboto" panose="02000000000000000000" pitchFamily="2" charset="0"/>
              </a:rPr>
              <a:t>«Молодость – время выбора. Куда поступать учиться?»</a:t>
            </a:r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4E0BCCF9-90CD-44DD-6D02-C201A6881138}"/>
              </a:ext>
            </a:extLst>
          </p:cNvPr>
          <p:cNvSpPr/>
          <p:nvPr/>
        </p:nvSpPr>
        <p:spPr>
          <a:xfrm>
            <a:off x="1028672" y="5758118"/>
            <a:ext cx="2487526" cy="76357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Январь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248A7A77-303E-BC93-8FFE-EA2470A74916}"/>
              </a:ext>
            </a:extLst>
          </p:cNvPr>
          <p:cNvSpPr/>
          <p:nvPr/>
        </p:nvSpPr>
        <p:spPr>
          <a:xfrm>
            <a:off x="2272435" y="3810786"/>
            <a:ext cx="2696067" cy="110928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Изучение рынка труда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CA5D7816-F371-7B87-6E98-F99A2730FF5B}"/>
              </a:ext>
            </a:extLst>
          </p:cNvPr>
          <p:cNvSpPr/>
          <p:nvPr/>
        </p:nvSpPr>
        <p:spPr>
          <a:xfrm>
            <a:off x="7975076" y="3026004"/>
            <a:ext cx="2960017" cy="96153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Встречи с представителями профессий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B51B07B7-1E6E-0115-7254-96EB39BF3AFE}"/>
              </a:ext>
            </a:extLst>
          </p:cNvPr>
          <p:cNvSpPr/>
          <p:nvPr/>
        </p:nvSpPr>
        <p:spPr>
          <a:xfrm>
            <a:off x="3016578" y="2441542"/>
            <a:ext cx="2696066" cy="83099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Посещение предприятий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03B9A043-85F3-273B-08AF-0489B60C99C2}"/>
              </a:ext>
            </a:extLst>
          </p:cNvPr>
          <p:cNvSpPr/>
          <p:nvPr/>
        </p:nvSpPr>
        <p:spPr>
          <a:xfrm>
            <a:off x="7945645" y="4735502"/>
            <a:ext cx="2696067" cy="110928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Преемственность в работе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EB920952-35C1-5853-CBF5-1649FEC26B32}"/>
              </a:ext>
            </a:extLst>
          </p:cNvPr>
          <p:cNvSpPr/>
          <p:nvPr/>
        </p:nvSpPr>
        <p:spPr>
          <a:xfrm>
            <a:off x="4674335" y="4961304"/>
            <a:ext cx="3192904" cy="105371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/>
          </a:p>
          <a:p>
            <a:pPr algn="ctr"/>
            <a:r>
              <a:rPr lang="ru-RU" b="1" dirty="0"/>
              <a:t>Выбор учреждения профессионального образования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8175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539D87D-F264-B2D5-8AD4-F7A234E2D1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75" y="608490"/>
            <a:ext cx="1378613" cy="13676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95B33BF-242F-58EB-62F5-0B7CD21A29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356" y="764356"/>
            <a:ext cx="6093643" cy="609364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8796382-8352-8CD7-D613-B57DC722F948}"/>
              </a:ext>
            </a:extLst>
          </p:cNvPr>
          <p:cNvSpPr txBox="1"/>
          <p:nvPr/>
        </p:nvSpPr>
        <p:spPr>
          <a:xfrm>
            <a:off x="3430571" y="0"/>
            <a:ext cx="60944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800" dirty="0">
                <a:latin typeface="Monotype Corsiva" panose="03010101010201010101" pitchFamily="66" charset="0"/>
              </a:rPr>
              <a:t>Дерево идей и инициатив</a:t>
            </a:r>
            <a:endParaRPr lang="ru-RU" sz="4800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5DBEE2A8-77E9-F67B-A791-CA3F3E4C6E87}"/>
              </a:ext>
            </a:extLst>
          </p:cNvPr>
          <p:cNvSpPr/>
          <p:nvPr/>
        </p:nvSpPr>
        <p:spPr>
          <a:xfrm>
            <a:off x="876693" y="5771100"/>
            <a:ext cx="2158738" cy="71172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Февраль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B5A0962D-8ACE-9B14-82A0-B41B7AE5EE11}"/>
              </a:ext>
            </a:extLst>
          </p:cNvPr>
          <p:cNvSpPr/>
          <p:nvPr/>
        </p:nvSpPr>
        <p:spPr>
          <a:xfrm>
            <a:off x="4383464" y="684689"/>
            <a:ext cx="4421171" cy="12914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0" i="0">
                <a:solidFill>
                  <a:srgbClr val="252525"/>
                </a:solidFill>
                <a:effectLst/>
                <a:latin typeface="Roboto" panose="02000000000000000000" pitchFamily="2" charset="0"/>
              </a:rPr>
              <a:t>«Молодость – время выбора. Молодежь – за здоровый образ жизни»</a:t>
            </a:r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8CF8FBE7-F5CF-147C-EA53-78DB9F7EAFFE}"/>
              </a:ext>
            </a:extLst>
          </p:cNvPr>
          <p:cNvSpPr/>
          <p:nvPr/>
        </p:nvSpPr>
        <p:spPr>
          <a:xfrm>
            <a:off x="2846894" y="2283874"/>
            <a:ext cx="2290713" cy="100866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Дни здоровья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0D5B4CA6-51F6-8A7C-38C2-C9028B648EF0}"/>
              </a:ext>
            </a:extLst>
          </p:cNvPr>
          <p:cNvSpPr/>
          <p:nvPr/>
        </p:nvSpPr>
        <p:spPr>
          <a:xfrm>
            <a:off x="7729980" y="2350111"/>
            <a:ext cx="2884602" cy="117585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Встреча с медработниками, спортсменами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0651E5D5-3E94-FE9B-950E-EA943F3376E4}"/>
              </a:ext>
            </a:extLst>
          </p:cNvPr>
          <p:cNvSpPr/>
          <p:nvPr/>
        </p:nvSpPr>
        <p:spPr>
          <a:xfrm>
            <a:off x="2337058" y="4236142"/>
            <a:ext cx="2414048" cy="101855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Викторина по ЗОЖ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4AE57004-EA03-B751-6701-FDC52E390E6D}"/>
              </a:ext>
            </a:extLst>
          </p:cNvPr>
          <p:cNvSpPr/>
          <p:nvPr/>
        </p:nvSpPr>
        <p:spPr>
          <a:xfrm>
            <a:off x="8125906" y="4116889"/>
            <a:ext cx="2488676" cy="117585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Конкурс агитбригад по ЗОЖ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DCF2DB3A-752A-8347-449A-2D78B63F69DB}"/>
              </a:ext>
            </a:extLst>
          </p:cNvPr>
          <p:cNvSpPr/>
          <p:nvPr/>
        </p:nvSpPr>
        <p:spPr>
          <a:xfrm>
            <a:off x="5581693" y="4630770"/>
            <a:ext cx="2024711" cy="105371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Мы за ЗОЖ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486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FE30A77-7A26-E5CB-D73E-2895E01384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8" y="609463"/>
            <a:ext cx="1501162" cy="148924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E0320F2-35AA-8A39-0D91-D6904FE983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730" y="678730"/>
            <a:ext cx="6179269" cy="61792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167EC4A-EDC9-1091-EF4F-2D419516BCAA}"/>
              </a:ext>
            </a:extLst>
          </p:cNvPr>
          <p:cNvSpPr txBox="1"/>
          <p:nvPr/>
        </p:nvSpPr>
        <p:spPr>
          <a:xfrm>
            <a:off x="3631677" y="116991"/>
            <a:ext cx="60944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800" dirty="0">
                <a:latin typeface="Monotype Corsiva" panose="03010101010201010101" pitchFamily="66" charset="0"/>
              </a:rPr>
              <a:t>Дерево идей и инициатив</a:t>
            </a:r>
            <a:endParaRPr lang="ru-RU" sz="4800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83AE9471-6442-6BE3-D8BD-11C0F2745D17}"/>
              </a:ext>
            </a:extLst>
          </p:cNvPr>
          <p:cNvSpPr/>
          <p:nvPr/>
        </p:nvSpPr>
        <p:spPr>
          <a:xfrm>
            <a:off x="911257" y="5883248"/>
            <a:ext cx="1857080" cy="73057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Март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1688E152-5A1C-3139-7D72-3ADC8DDBD78D}"/>
              </a:ext>
            </a:extLst>
          </p:cNvPr>
          <p:cNvSpPr/>
          <p:nvPr/>
        </p:nvSpPr>
        <p:spPr>
          <a:xfrm>
            <a:off x="4317476" y="778725"/>
            <a:ext cx="4562573" cy="115072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0" i="0">
                <a:solidFill>
                  <a:srgbClr val="252525"/>
                </a:solidFill>
                <a:effectLst/>
                <a:latin typeface="Roboto" panose="02000000000000000000" pitchFamily="2" charset="0"/>
              </a:rPr>
              <a:t>«Молодость – время выбора. Молодежь – за Союзное государство»</a:t>
            </a:r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3C0B9CC3-D717-52B2-CCE9-6883B411BBB2}"/>
              </a:ext>
            </a:extLst>
          </p:cNvPr>
          <p:cNvSpPr/>
          <p:nvPr/>
        </p:nvSpPr>
        <p:spPr>
          <a:xfrm>
            <a:off x="1282045" y="4383464"/>
            <a:ext cx="3714162" cy="115072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Конкурс патриотической песни инсценировки «Наследники Великой Победы»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12677B80-1AD4-96F4-E0DA-D786502A1732}"/>
              </a:ext>
            </a:extLst>
          </p:cNvPr>
          <p:cNvSpPr/>
          <p:nvPr/>
        </p:nvSpPr>
        <p:spPr>
          <a:xfrm>
            <a:off x="2394408" y="2545237"/>
            <a:ext cx="3035431" cy="132917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Квест </a:t>
            </a:r>
          </a:p>
          <a:p>
            <a:pPr algn="ctr"/>
            <a:r>
              <a:rPr lang="ru-RU" dirty="0"/>
              <a:t>«Шагами героев»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CB0FDB9B-E25F-76B6-A836-4CD301B6BE97}"/>
              </a:ext>
            </a:extLst>
          </p:cNvPr>
          <p:cNvSpPr/>
          <p:nvPr/>
        </p:nvSpPr>
        <p:spPr>
          <a:xfrm>
            <a:off x="7805394" y="1929448"/>
            <a:ext cx="2498103" cy="139988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Посещение памятных мест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64501F42-0526-8470-E4F4-12618D6237EA}"/>
              </a:ext>
            </a:extLst>
          </p:cNvPr>
          <p:cNvSpPr/>
          <p:nvPr/>
        </p:nvSpPr>
        <p:spPr>
          <a:xfrm>
            <a:off x="8173824" y="4062953"/>
            <a:ext cx="3104561" cy="125468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Уборка и приведение в порядок памятных мест</a:t>
            </a:r>
          </a:p>
        </p:txBody>
      </p:sp>
    </p:spTree>
    <p:extLst>
      <p:ext uri="{BB962C8B-B14F-4D97-AF65-F5344CB8AC3E}">
        <p14:creationId xmlns:p14="http://schemas.microsoft.com/office/powerpoint/2010/main" val="821403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B40E4BF-E5B5-A5FE-ABCF-5836E68030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315" y="409555"/>
            <a:ext cx="1256065" cy="124609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60CFB7C-366F-DB15-5B17-CD6C87B58F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100" y="604100"/>
            <a:ext cx="6253899" cy="62538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2F6C4E5-5C68-A7D7-6DE4-299A2789022E}"/>
              </a:ext>
            </a:extLst>
          </p:cNvPr>
          <p:cNvSpPr txBox="1"/>
          <p:nvPr/>
        </p:nvSpPr>
        <p:spPr>
          <a:xfrm>
            <a:off x="3430572" y="0"/>
            <a:ext cx="60944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800" dirty="0">
                <a:latin typeface="Monotype Corsiva" panose="03010101010201010101" pitchFamily="66" charset="0"/>
              </a:rPr>
              <a:t>Дерево идей и инициатив</a:t>
            </a:r>
            <a:endParaRPr lang="ru-RU" sz="4800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FEB7A15C-C53C-E02A-A5CF-4342D0D001A6}"/>
              </a:ext>
            </a:extLst>
          </p:cNvPr>
          <p:cNvSpPr/>
          <p:nvPr/>
        </p:nvSpPr>
        <p:spPr>
          <a:xfrm>
            <a:off x="1064444" y="5953537"/>
            <a:ext cx="1810731" cy="6452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Апрель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BF421007-44FF-60EC-174B-2F6CABF3D69F}"/>
              </a:ext>
            </a:extLst>
          </p:cNvPr>
          <p:cNvSpPr/>
          <p:nvPr/>
        </p:nvSpPr>
        <p:spPr>
          <a:xfrm>
            <a:off x="4194928" y="830997"/>
            <a:ext cx="4769963" cy="110149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0" i="0">
                <a:solidFill>
                  <a:srgbClr val="252525"/>
                </a:solidFill>
                <a:effectLst/>
                <a:latin typeface="Roboto" panose="02000000000000000000" pitchFamily="2" charset="0"/>
              </a:rPr>
              <a:t>«Молодость – время выбора. Управление государством»</a:t>
            </a:r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FBD53E7A-333F-E8B3-3123-60ABF641D45C}"/>
              </a:ext>
            </a:extLst>
          </p:cNvPr>
          <p:cNvSpPr/>
          <p:nvPr/>
        </p:nvSpPr>
        <p:spPr>
          <a:xfrm>
            <a:off x="2162667" y="3400719"/>
            <a:ext cx="2724346" cy="115007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Волонтерский отряд «Доброе сердце»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3E80CD64-F0B2-40B8-DAB7-5A55AF790CEF}"/>
              </a:ext>
            </a:extLst>
          </p:cNvPr>
          <p:cNvSpPr/>
          <p:nvPr/>
        </p:nvSpPr>
        <p:spPr>
          <a:xfrm>
            <a:off x="7974292" y="2064470"/>
            <a:ext cx="2828826" cy="148000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Органы ученического  самоуправления</a:t>
            </a:r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id="{0B7BBC87-0934-48EB-4C5D-D7427CCD7914}"/>
              </a:ext>
            </a:extLst>
          </p:cNvPr>
          <p:cNvSpPr/>
          <p:nvPr/>
        </p:nvSpPr>
        <p:spPr>
          <a:xfrm>
            <a:off x="8348110" y="4477991"/>
            <a:ext cx="2285322" cy="105371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Управление государством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9239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22E7D6E-1AC0-CE65-1867-D0D6490AFE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94" y="486989"/>
            <a:ext cx="1510589" cy="14986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FBB4606-1D51-3053-4F78-2311866B71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746" y="971746"/>
            <a:ext cx="5886254" cy="58862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71B24AD-89BE-6504-C8A4-3FBD4DFD1B80}"/>
              </a:ext>
            </a:extLst>
          </p:cNvPr>
          <p:cNvSpPr txBox="1"/>
          <p:nvPr/>
        </p:nvSpPr>
        <p:spPr>
          <a:xfrm>
            <a:off x="3430572" y="-3205"/>
            <a:ext cx="60944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800" dirty="0">
                <a:latin typeface="Monotype Corsiva" panose="03010101010201010101" pitchFamily="66" charset="0"/>
              </a:rPr>
              <a:t>Дерево идей и инициатив</a:t>
            </a:r>
            <a:endParaRPr lang="ru-RU" sz="4800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6694F881-0897-A71C-AD7B-270D6A9C0856}"/>
              </a:ext>
            </a:extLst>
          </p:cNvPr>
          <p:cNvSpPr/>
          <p:nvPr/>
        </p:nvSpPr>
        <p:spPr>
          <a:xfrm>
            <a:off x="1461155" y="5886254"/>
            <a:ext cx="2309567" cy="7973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Май 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43D65178-54A4-219E-50B6-D91B147BC30D}"/>
              </a:ext>
            </a:extLst>
          </p:cNvPr>
          <p:cNvSpPr/>
          <p:nvPr/>
        </p:nvSpPr>
        <p:spPr>
          <a:xfrm>
            <a:off x="4413708" y="674801"/>
            <a:ext cx="4336329" cy="14986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«Молодость – время выбора. Наследники Победы»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C30AA06E-DD98-FE64-4917-3836FF6A91EB}"/>
              </a:ext>
            </a:extLst>
          </p:cNvPr>
          <p:cNvSpPr/>
          <p:nvPr/>
        </p:nvSpPr>
        <p:spPr>
          <a:xfrm>
            <a:off x="2172485" y="4200427"/>
            <a:ext cx="2932522" cy="131975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Прослушивание на перемене песен военных лет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B7AB536A-D2A9-9CA7-3E7B-CACC52DA8C28}"/>
              </a:ext>
            </a:extLst>
          </p:cNvPr>
          <p:cNvSpPr/>
          <p:nvPr/>
        </p:nvSpPr>
        <p:spPr>
          <a:xfrm>
            <a:off x="1885361" y="2539476"/>
            <a:ext cx="3355157" cy="108899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Вручение билетов БРСМ приуроченное ко Дню Победы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7C4A7FA1-EE5A-0C2C-F9CC-271424B241CD}"/>
              </a:ext>
            </a:extLst>
          </p:cNvPr>
          <p:cNvSpPr/>
          <p:nvPr/>
        </p:nvSpPr>
        <p:spPr>
          <a:xfrm>
            <a:off x="8210746" y="2657573"/>
            <a:ext cx="2648932" cy="116028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Игровая площадка 9 мая на площади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99DDCC26-9D32-2EEC-8891-1C3675192534}"/>
              </a:ext>
            </a:extLst>
          </p:cNvPr>
          <p:cNvSpPr/>
          <p:nvPr/>
        </p:nvSpPr>
        <p:spPr>
          <a:xfrm>
            <a:off x="7899662" y="4684600"/>
            <a:ext cx="3091599" cy="11602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Уборка и приведение в порядок памятных мест</a:t>
            </a:r>
          </a:p>
        </p:txBody>
      </p:sp>
    </p:spTree>
    <p:extLst>
      <p:ext uri="{BB962C8B-B14F-4D97-AF65-F5344CB8AC3E}">
        <p14:creationId xmlns:p14="http://schemas.microsoft.com/office/powerpoint/2010/main" val="6401529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310</Words>
  <Application>Microsoft Office PowerPoint</Application>
  <PresentationFormat>Широкоэкранный</PresentationFormat>
  <Paragraphs>68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Inter</vt:lpstr>
      <vt:lpstr>Monotype Corsiva</vt:lpstr>
      <vt:lpstr>Roboto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Ped_Org</dc:creator>
  <cp:lastModifiedBy>Ped_Org</cp:lastModifiedBy>
  <cp:revision>18</cp:revision>
  <dcterms:created xsi:type="dcterms:W3CDTF">2025-05-05T08:41:31Z</dcterms:created>
  <dcterms:modified xsi:type="dcterms:W3CDTF">2025-05-06T06:51:40Z</dcterms:modified>
</cp:coreProperties>
</file>